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autoCompressPictures="0">
  <p:sldMasterIdLst>
    <p:sldMasterId id="2147483712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0279975" cy="42808525"/>
  <p:notesSz cx="6735763" cy="9866313"/>
  <p:embeddedFontLst>
    <p:embeddedFont>
      <p:font typeface="Roobert" panose="020B0604020202020204" charset="0"/>
      <p:regular r:id="rId8"/>
      <p:bold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64"/>
    <a:srgbClr val="203864"/>
    <a:srgbClr val="B9B9B9"/>
    <a:srgbClr val="192C4F"/>
    <a:srgbClr val="1C1E7C"/>
    <a:srgbClr val="00003F"/>
    <a:srgbClr val="02000D"/>
    <a:srgbClr val="EBE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751"/>
  </p:normalViewPr>
  <p:slideViewPr>
    <p:cSldViewPr snapToGrid="0" snapToObjects="1">
      <p:cViewPr varScale="1">
        <p:scale>
          <a:sx n="19" d="100"/>
          <a:sy n="19" d="100"/>
        </p:scale>
        <p:origin x="292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8593588417787"/>
          <c:y val="7.796610169491526E-2"/>
          <c:w val="0.51706308169596693"/>
          <c:h val="0.8474576271186440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883-4D1C-B5EB-44F7112DA3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883-4D1C-B5EB-44F7112DA3F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883-4D1C-B5EB-44F7112DA3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883-4D1C-B5EB-44F7112DA3F5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83-4D1C-B5EB-44F7112DA3F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883-4D1C-B5EB-44F7112DA3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A883-4D1C-B5EB-44F7112DA3F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883-4D1C-B5EB-44F7112DA3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A883-4D1C-B5EB-44F7112DA3F5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83-4D1C-B5EB-44F7112DA3F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A883-4D1C-B5EB-44F7112DA3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883-4D1C-B5EB-44F7112DA3F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A883-4D1C-B5EB-44F7112DA3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883-4D1C-B5EB-44F7112DA3F5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83-4D1C-B5EB-44F7112DA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969875145857005"/>
          <c:y val="0.41585427355060656"/>
          <c:w val="0.1053933602832417"/>
          <c:h val="0.22537600317738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50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4-4D52-9CE4-22E0131411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50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4-4D52-9CE4-22E01314114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B050"/>
            </a:solidFill>
            <a:ln w="50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44-4D52-9CE4-22E013141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93640191"/>
        <c:axId val="1"/>
        <c:axId val="0"/>
      </c:bar3DChart>
      <c:catAx>
        <c:axId val="4936401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4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25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4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3640191"/>
        <c:crosses val="autoZero"/>
        <c:crossBetween val="between"/>
      </c:valAx>
      <c:spPr>
        <a:noFill/>
        <a:ln w="10002">
          <a:noFill/>
        </a:ln>
      </c:spPr>
    </c:plotArea>
    <c:legend>
      <c:legendPos val="r"/>
      <c:layout>
        <c:manualLayout>
          <c:xMode val="edge"/>
          <c:yMode val="edge"/>
          <c:x val="0.94312306101344368"/>
          <c:y val="0.44915254237288138"/>
          <c:w val="5.2740434332988625E-2"/>
          <c:h val="0.10338983050847457"/>
        </c:manualLayout>
      </c:layout>
      <c:overlay val="0"/>
      <c:spPr>
        <a:noFill/>
        <a:ln w="1250">
          <a:solidFill>
            <a:schemeClr val="tx1"/>
          </a:solidFill>
          <a:prstDash val="solid"/>
        </a:ln>
      </c:spPr>
      <c:txPr>
        <a:bodyPr/>
        <a:lstStyle/>
        <a:p>
          <a:pPr>
            <a:defRPr sz="31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2.8955532574974147E-2"/>
          <c:y val="1.5254237288135594E-2"/>
          <c:w val="0.9027921406411582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480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D6-4A74-AE18-2B21A2C08E9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480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D6-4A74-AE18-2B21A2C08E9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B050"/>
            </a:solidFill>
            <a:ln w="480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D6-4A74-AE18-2B21A2C08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41703583"/>
        <c:axId val="1"/>
        <c:axId val="0"/>
      </c:bar3DChart>
      <c:catAx>
        <c:axId val="15417035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20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3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703583"/>
        <c:crosses val="autoZero"/>
        <c:crossBetween val="between"/>
      </c:valAx>
      <c:spPr>
        <a:noFill/>
        <a:ln w="9605">
          <a:noFill/>
        </a:ln>
      </c:spPr>
    </c:plotArea>
    <c:legend>
      <c:legendPos val="r"/>
      <c:layout>
        <c:manualLayout>
          <c:xMode val="edge"/>
          <c:yMode val="edge"/>
          <c:x val="0.94312306101344368"/>
          <c:y val="0.44915254237288138"/>
          <c:w val="5.2740434332988625E-2"/>
          <c:h val="0.10338983050847457"/>
        </c:manualLayout>
      </c:layout>
      <c:overlay val="0"/>
      <c:spPr>
        <a:noFill/>
        <a:ln w="1201">
          <a:solidFill>
            <a:schemeClr val="tx1"/>
          </a:solidFill>
          <a:prstDash val="solid"/>
        </a:ln>
      </c:spPr>
      <c:txPr>
        <a:bodyPr/>
        <a:lstStyle/>
        <a:p>
          <a:pPr>
            <a:defRPr sz="304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3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01551189245086E-2"/>
          <c:y val="3.7288135593220341E-2"/>
          <c:w val="0.86763185108583252"/>
          <c:h val="0.8966101694915253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1E-424B-89F5-C97A311556C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1E-424B-89F5-C97A311556C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1E-424B-89F5-C97A31155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3804688"/>
        <c:axId val="1"/>
      </c:lineChart>
      <c:catAx>
        <c:axId val="181380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80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B00A2A-8136-1A45-A212-B19BBC4C5B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142A9-8CDF-6541-BFAD-9B81AB1503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2D3CCD-0F8D-C842-83C1-7F63D2B20F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0E2A1-468B-BA4B-88CB-070FA3F8A56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56078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F19A3-3B48-374A-BA69-8695E5682D95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02FE-6E8C-4C49-8951-522C8751F0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1pPr>
    <a:lvl2pPr marL="1753530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2pPr>
    <a:lvl3pPr marL="3507059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3pPr>
    <a:lvl4pPr marL="5260589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4pPr>
    <a:lvl5pPr marL="7014117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5pPr>
    <a:lvl6pPr marL="8767647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6pPr>
    <a:lvl7pPr marL="10521176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7pPr>
    <a:lvl8pPr marL="12274704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8pPr>
    <a:lvl9pPr marL="14028234" algn="l" defTabSz="3507059" rtl="0" eaLnBrk="1" latinLnBrk="0" hangingPunct="1">
      <a:defRPr sz="4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935"/>
            <a:ext cx="25737979" cy="14903709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4388"/>
            <a:ext cx="22709981" cy="10335481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2583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791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8"/>
            <a:ext cx="6529120" cy="36278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8"/>
            <a:ext cx="19208859" cy="36278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733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9A232-DE30-9147-9F79-0833E49BB52E}"/>
              </a:ext>
            </a:extLst>
          </p:cNvPr>
          <p:cNvSpPr txBox="1"/>
          <p:nvPr userDrawn="1"/>
        </p:nvSpPr>
        <p:spPr>
          <a:xfrm>
            <a:off x="5022406" y="3512501"/>
            <a:ext cx="184731" cy="1818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RS" sz="1122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86E8DB4-E21D-4022-9F93-92CFE9F7D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4478" y="7380516"/>
            <a:ext cx="13549313" cy="30859187"/>
          </a:xfrm>
        </p:spPr>
        <p:txBody>
          <a:bodyPr/>
          <a:lstStyle>
            <a:lvl1pPr>
              <a:defRPr>
                <a:latin typeface="Roobert" panose="020B0604020202020204" charset="0"/>
              </a:defRPr>
            </a:lvl1pPr>
            <a:lvl2pPr>
              <a:defRPr>
                <a:latin typeface="Roobert" panose="020B0604020202020204" charset="0"/>
              </a:defRPr>
            </a:lvl2pPr>
            <a:lvl3pPr>
              <a:defRPr>
                <a:latin typeface="Roobert" panose="020B0604020202020204" charset="0"/>
              </a:defRPr>
            </a:lvl3pPr>
            <a:lvl4pPr>
              <a:defRPr>
                <a:latin typeface="Roobert" panose="020B0604020202020204" charset="0"/>
              </a:defRPr>
            </a:lvl4pPr>
            <a:lvl5pPr>
              <a:defRPr>
                <a:latin typeface="Roobert" panose="020B060402020202020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4CD539B-DF7A-457B-8E60-8C1C0DA3384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5216188" y="7380514"/>
            <a:ext cx="13549311" cy="152182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5C2C57DC-CAFE-47E1-A5FC-8172362FF5D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15216188" y="23021471"/>
            <a:ext cx="13549311" cy="15218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046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1462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416"/>
            <a:ext cx="26116478" cy="1780715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8032"/>
            <a:ext cx="26116478" cy="9364362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/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75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75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8247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0423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167"/>
            <a:ext cx="26116478" cy="82743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4037"/>
            <a:ext cx="12809847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7003"/>
            <a:ext cx="12809847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4037"/>
            <a:ext cx="12872933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7003"/>
            <a:ext cx="12872933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4759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1867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5478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644"/>
            <a:ext cx="15329237" cy="30421799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9003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644"/>
            <a:ext cx="15329237" cy="30421799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287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167"/>
            <a:ext cx="26116478" cy="827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788"/>
            <a:ext cx="26116478" cy="2716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7170"/>
            <a:ext cx="10219492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116DE5BF-4ABF-0406-0D68-1EC934AAE73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76300" y="39679566"/>
            <a:ext cx="28337538" cy="61764"/>
          </a:xfrm>
          <a:prstGeom prst="line">
            <a:avLst/>
          </a:prstGeom>
          <a:noFill/>
          <a:ln w="127000" algn="ctr">
            <a:solidFill>
              <a:srgbClr val="0000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260232E3-E9D2-38AE-4036-75B36C183B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6299" y="42134000"/>
            <a:ext cx="28527375" cy="70160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176713" eaLnBrk="0" hangingPunct="0">
              <a:defRPr sz="8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176713" eaLnBrk="0" hangingPunct="0"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176713" eaLnBrk="0" hangingPunct="0">
              <a:defRPr sz="8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176713" eaLnBrk="0" hangingPunct="0">
              <a:defRPr sz="8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176713" eaLnBrk="0" hangingPunct="0">
              <a:defRPr sz="8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3959" b="1" i="0" noProof="0" dirty="0">
                <a:solidFill>
                  <a:srgbClr val="02000D"/>
                </a:solidFill>
                <a:latin typeface="Roobert" panose="020B0604020202020204" charset="0"/>
              </a:rPr>
              <a:t>DSC 2025, Zagreb, Croatia, 4. April 2025</a:t>
            </a:r>
            <a:endParaRPr lang="en-GB" altLang="sr-Latn-RS" sz="3959" b="1" i="0" noProof="0" dirty="0">
              <a:solidFill>
                <a:srgbClr val="02000D"/>
              </a:solidFill>
              <a:latin typeface="Roobert" panose="020B060402020202020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C1AC92-79C0-481A-631B-13043E0140B3}"/>
              </a:ext>
            </a:extLst>
          </p:cNvPr>
          <p:cNvSpPr/>
          <p:nvPr userDrawn="1"/>
        </p:nvSpPr>
        <p:spPr>
          <a:xfrm>
            <a:off x="876299" y="622530"/>
            <a:ext cx="28527375" cy="6608220"/>
          </a:xfrm>
          <a:prstGeom prst="rect">
            <a:avLst/>
          </a:prstGeom>
          <a:solidFill>
            <a:srgbClr val="003664"/>
          </a:solidFill>
          <a:ln>
            <a:solidFill>
              <a:srgbClr val="192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601" dirty="0"/>
          </a:p>
        </p:txBody>
      </p:sp>
      <p:pic>
        <p:nvPicPr>
          <p:cNvPr id="15" name="Slika 14" descr="Slika na kojoj se prikazuje uzorak, grafika, piksel, dizajn&#10;&#10;Sadržaj generiran umjetnom inteligencijom može biti netočan.">
            <a:extLst>
              <a:ext uri="{FF2B5EF4-FFF2-40B4-BE49-F238E27FC236}">
                <a16:creationId xmlns:a16="http://schemas.microsoft.com/office/drawing/2014/main" id="{187C4D10-4F57-A56B-A759-C00F712B075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654760" y="4468668"/>
            <a:ext cx="2243450" cy="2243450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897F2A38-EDD5-95B0-1C2D-7892161BAAA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568160" y="1133890"/>
            <a:ext cx="9330050" cy="2618315"/>
          </a:xfrm>
          <a:prstGeom prst="rect">
            <a:avLst/>
          </a:prstGeom>
          <a:solidFill>
            <a:srgbClr val="203864"/>
          </a:solidFill>
        </p:spPr>
      </p:pic>
    </p:spTree>
    <p:extLst>
      <p:ext uri="{BB962C8B-B14F-4D97-AF65-F5344CB8AC3E}">
        <p14:creationId xmlns:p14="http://schemas.microsoft.com/office/powerpoint/2010/main" val="408331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272" b="1" kern="1200" baseline="0">
          <a:solidFill>
            <a:srgbClr val="203864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48" b="1" kern="1200" baseline="0">
          <a:solidFill>
            <a:srgbClr val="203864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23" b="1" kern="1200" baseline="0">
          <a:solidFill>
            <a:srgbClr val="203864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b="1" kern="1200" baseline="0">
          <a:solidFill>
            <a:srgbClr val="203864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b="1" kern="1200" baseline="0">
          <a:solidFill>
            <a:srgbClr val="203864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DF1EE571-89A0-4B1D-AA88-5AE2BC18D35D}"/>
              </a:ext>
            </a:extLst>
          </p:cNvPr>
          <p:cNvSpPr txBox="1">
            <a:spLocks noChangeArrowheads="1"/>
          </p:cNvSpPr>
          <p:nvPr/>
        </p:nvSpPr>
        <p:spPr>
          <a:xfrm>
            <a:off x="1536938" y="1223155"/>
            <a:ext cx="17970262" cy="2233249"/>
          </a:xfrm>
          <a:prstGeom prst="rect">
            <a:avLst/>
          </a:prstGeom>
        </p:spPr>
        <p:txBody>
          <a:bodyPr/>
          <a:lstStyle>
            <a:lvl1pPr algn="ctr" defTabSz="302803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000" kern="1200">
                <a:solidFill>
                  <a:schemeClr val="tx1"/>
                </a:solidFill>
                <a:latin typeface="Roobert" panose="020B0604020202020204" charset="0"/>
                <a:ea typeface="+mj-ea"/>
                <a:cs typeface="+mj-cs"/>
              </a:defRPr>
            </a:lvl1pPr>
          </a:lstStyle>
          <a:p>
            <a:pPr algn="l"/>
            <a:r>
              <a:rPr lang="hr-HR" altLang="sr-Latn-RS" sz="6787" b="1" dirty="0">
                <a:solidFill>
                  <a:schemeClr val="bg1"/>
                </a:solidFill>
              </a:rPr>
              <a:t>Title </a:t>
            </a:r>
            <a:r>
              <a:rPr lang="hr-HR" altLang="sr-Latn-RS" sz="6787" b="1" dirty="0" err="1">
                <a:solidFill>
                  <a:schemeClr val="bg1"/>
                </a:solidFill>
              </a:rPr>
              <a:t>of</a:t>
            </a:r>
            <a:r>
              <a:rPr lang="hr-HR" altLang="sr-Latn-RS" sz="6787" b="1" dirty="0">
                <a:solidFill>
                  <a:schemeClr val="bg1"/>
                </a:solidFill>
              </a:rPr>
              <a:t> </a:t>
            </a:r>
            <a:r>
              <a:rPr lang="hr-HR" altLang="sr-Latn-RS" sz="6787" b="1" dirty="0" err="1">
                <a:solidFill>
                  <a:schemeClr val="bg1"/>
                </a:solidFill>
              </a:rPr>
              <a:t>the</a:t>
            </a:r>
            <a:r>
              <a:rPr lang="hr-HR" altLang="sr-Latn-RS" sz="6787" b="1" dirty="0">
                <a:solidFill>
                  <a:schemeClr val="bg1"/>
                </a:solidFill>
              </a:rPr>
              <a:t> </a:t>
            </a:r>
            <a:r>
              <a:rPr lang="hr-HR" altLang="sr-Latn-RS" sz="6787" b="1" dirty="0" err="1">
                <a:solidFill>
                  <a:schemeClr val="bg1"/>
                </a:solidFill>
              </a:rPr>
              <a:t>manuscript</a:t>
            </a:r>
            <a:endParaRPr lang="hr-HR" altLang="sr-Latn-RS" sz="6787" b="1" dirty="0">
              <a:solidFill>
                <a:schemeClr val="bg1"/>
              </a:solidFill>
            </a:endParaRPr>
          </a:p>
          <a:p>
            <a:pPr algn="l"/>
            <a:r>
              <a:rPr lang="hr-HR" altLang="sr-Latn-RS" sz="6787" b="1" dirty="0">
                <a:solidFill>
                  <a:schemeClr val="bg1"/>
                </a:solidFill>
              </a:rPr>
              <a:t>(2nd </a:t>
            </a:r>
            <a:r>
              <a:rPr lang="hr-HR" altLang="sr-Latn-RS" sz="6787" b="1" dirty="0" err="1">
                <a:solidFill>
                  <a:schemeClr val="bg1"/>
                </a:solidFill>
              </a:rPr>
              <a:t>row</a:t>
            </a:r>
            <a:r>
              <a:rPr lang="hr-HR" altLang="sr-Latn-RS" sz="6787" b="1" dirty="0">
                <a:solidFill>
                  <a:schemeClr val="bg1"/>
                </a:solidFill>
              </a:rPr>
              <a:t>)</a:t>
            </a:r>
            <a:endParaRPr lang="en-US" altLang="sr-Latn-RS" sz="6787" b="1" dirty="0">
              <a:solidFill>
                <a:schemeClr val="bg1"/>
              </a:solidFill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07F3D580-9091-49C8-9C10-39133C43C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295" y="4398202"/>
            <a:ext cx="22002503" cy="230505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hr-HR" altLang="sr-Latn-RS" sz="4793" dirty="0">
                <a:solidFill>
                  <a:schemeClr val="bg1"/>
                </a:solidFill>
                <a:latin typeface="Roobert" panose="020B0604020202020204" charset="0"/>
              </a:rPr>
              <a:t>Name </a:t>
            </a:r>
            <a:r>
              <a:rPr lang="en-GB" altLang="sr-Latn-RS" sz="4793" dirty="0">
                <a:solidFill>
                  <a:schemeClr val="bg1"/>
                </a:solidFill>
                <a:latin typeface="Roobert" panose="020B0604020202020204" charset="0"/>
              </a:rPr>
              <a:t>Surname</a:t>
            </a:r>
            <a:r>
              <a:rPr lang="hr-HR" altLang="sr-Latn-RS" sz="4793" dirty="0">
                <a:solidFill>
                  <a:schemeClr val="bg1"/>
                </a:solidFill>
                <a:latin typeface="Roobert" panose="020B0604020202020204" charset="0"/>
              </a:rPr>
              <a:t> {, Name Surname</a:t>
            </a:r>
            <a:r>
              <a:rPr lang="hr-HR" altLang="sr-Latn-RS" sz="4793" baseline="30000" dirty="0">
                <a:solidFill>
                  <a:schemeClr val="bg1"/>
                </a:solidFill>
                <a:latin typeface="Roobert" panose="020B0604020202020204" charset="0"/>
              </a:rPr>
              <a:t>2</a:t>
            </a:r>
            <a:r>
              <a:rPr lang="hr-HR" altLang="sr-Latn-RS" sz="4793" dirty="0">
                <a:solidFill>
                  <a:schemeClr val="bg1"/>
                </a:solidFill>
                <a:latin typeface="Roobert" panose="020B0604020202020204" charset="0"/>
              </a:rPr>
              <a:t>, Name Surname</a:t>
            </a:r>
            <a:r>
              <a:rPr lang="hr-HR" altLang="sr-Latn-RS" sz="4793" baseline="30000" dirty="0">
                <a:solidFill>
                  <a:schemeClr val="bg1"/>
                </a:solidFill>
                <a:latin typeface="Roobert" panose="020B0604020202020204" charset="0"/>
              </a:rPr>
              <a:t>3</a:t>
            </a:r>
            <a:r>
              <a:rPr lang="hr-HR" altLang="sr-Latn-RS" sz="4793" dirty="0">
                <a:solidFill>
                  <a:schemeClr val="bg1"/>
                </a:solidFill>
                <a:latin typeface="Roobert" panose="020B0604020202020204" charset="0"/>
              </a:rPr>
              <a:t>}</a:t>
            </a:r>
          </a:p>
          <a:p>
            <a:pPr>
              <a:spcBef>
                <a:spcPct val="0"/>
              </a:spcBef>
              <a:buNone/>
              <a:defRPr/>
            </a:pPr>
            <a:endParaRPr lang="hr-HR" sz="4793" noProof="0" dirty="0">
              <a:solidFill>
                <a:schemeClr val="bg1"/>
              </a:solidFill>
              <a:latin typeface="Roobert" panose="020B060402020202020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sz="4793" noProof="0" dirty="0">
                <a:solidFill>
                  <a:schemeClr val="bg1"/>
                </a:solidFill>
                <a:latin typeface="Roobert" panose="020B0604020202020204" charset="0"/>
              </a:rPr>
              <a:t>Affiliation</a:t>
            </a:r>
            <a:r>
              <a:rPr lang="hr-HR" sz="4793" noProof="0" dirty="0">
                <a:solidFill>
                  <a:schemeClr val="bg1"/>
                </a:solidFill>
                <a:latin typeface="Roobert" panose="020B0604020202020204" charset="0"/>
              </a:rPr>
              <a:t> {, </a:t>
            </a:r>
            <a:r>
              <a:rPr lang="hr-HR" sz="4793" noProof="0" dirty="0" err="1">
                <a:solidFill>
                  <a:schemeClr val="bg1"/>
                </a:solidFill>
                <a:latin typeface="Roobert" panose="020B0604020202020204" charset="0"/>
              </a:rPr>
              <a:t>Affiliation</a:t>
            </a:r>
            <a:r>
              <a:rPr lang="hr-HR" altLang="sr-Latn-RS" sz="4793" baseline="30000" dirty="0">
                <a:solidFill>
                  <a:schemeClr val="bg1"/>
                </a:solidFill>
                <a:latin typeface="Roobert" panose="020B0604020202020204" charset="0"/>
              </a:rPr>
              <a:t>2 </a:t>
            </a:r>
            <a:r>
              <a:rPr lang="hr-HR" altLang="sr-Latn-RS" sz="4793" dirty="0">
                <a:solidFill>
                  <a:schemeClr val="bg1"/>
                </a:solidFill>
                <a:latin typeface="Roobert" panose="020B0604020202020204" charset="0"/>
              </a:rPr>
              <a:t>…</a:t>
            </a:r>
            <a:r>
              <a:rPr lang="hr-HR" altLang="sr-Latn-RS" sz="4793" baseline="30000" dirty="0">
                <a:solidFill>
                  <a:schemeClr val="bg1"/>
                </a:solidFill>
                <a:latin typeface="Roobert" panose="020B0604020202020204" charset="0"/>
              </a:rPr>
              <a:t> </a:t>
            </a:r>
            <a:r>
              <a:rPr lang="hr-HR" sz="4793" noProof="0" dirty="0">
                <a:solidFill>
                  <a:schemeClr val="bg1"/>
                </a:solidFill>
                <a:latin typeface="Roobert" panose="020B0604020202020204" charset="0"/>
              </a:rPr>
              <a:t>}</a:t>
            </a:r>
            <a:endParaRPr lang="en-US" sz="3995" noProof="0" dirty="0">
              <a:solidFill>
                <a:schemeClr val="bg1"/>
              </a:solidFill>
              <a:latin typeface="Roobert" panose="020B0604020202020204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E0523981-D76E-498D-8A04-F75FB1C57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29" y="7597667"/>
            <a:ext cx="13557039" cy="9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1. </a:t>
            </a:r>
            <a:r>
              <a:rPr lang="en-US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Introduction</a:t>
            </a:r>
            <a:endParaRPr lang="hr-HR" altLang="sr-Latn-RS" sz="4793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r-HR" altLang="sr-Latn-RS" sz="1997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3594" dirty="0">
                <a:latin typeface="Roobert" panose="020B0604020202020204" charset="0"/>
              </a:rPr>
              <a:t>This is a</a:t>
            </a:r>
            <a:r>
              <a:rPr lang="hr-HR" altLang="sr-Latn-RS" sz="3594" dirty="0">
                <a:latin typeface="Roobert" panose="020B0604020202020204" charset="0"/>
              </a:rPr>
              <a:t> template for </a:t>
            </a:r>
            <a:r>
              <a:rPr lang="en-US" altLang="sr-Latn-RS" sz="3594" dirty="0">
                <a:latin typeface="Roobert" panose="020B0604020202020204" charset="0"/>
              </a:rPr>
              <a:t>poster</a:t>
            </a:r>
            <a:r>
              <a:rPr lang="hr-HR" altLang="sr-Latn-RS" sz="3594" dirty="0">
                <a:latin typeface="Roobert" panose="020B0604020202020204" charset="0"/>
              </a:rPr>
              <a:t>s</a:t>
            </a:r>
            <a:r>
              <a:rPr lang="en-US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through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which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participants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DSC 2025 </a:t>
            </a:r>
            <a:r>
              <a:rPr lang="hr-HR" altLang="sr-Latn-RS" sz="3594" dirty="0" err="1">
                <a:latin typeface="Roobert" panose="020B0604020202020204" charset="0"/>
              </a:rPr>
              <a:t>present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their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research</a:t>
            </a:r>
            <a:r>
              <a:rPr lang="hr-HR" altLang="sr-Latn-RS" sz="3594" dirty="0">
                <a:latin typeface="Roobert" panose="020B0604020202020204" charset="0"/>
              </a:rPr>
              <a:t> at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conference</a:t>
            </a:r>
            <a:r>
              <a:rPr lang="en-US" altLang="sr-Latn-RS" sz="3594" dirty="0">
                <a:latin typeface="Roobert" panose="020B0604020202020204" charset="0"/>
              </a:rPr>
              <a:t>. The </a:t>
            </a:r>
            <a:r>
              <a:rPr lang="hr-HR" altLang="sr-Latn-RS" sz="3594" dirty="0" err="1">
                <a:latin typeface="Roobert" panose="020B0604020202020204" charset="0"/>
              </a:rPr>
              <a:t>size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individual sections should be adjusted </a:t>
            </a:r>
            <a:r>
              <a:rPr lang="hr-HR" altLang="sr-Latn-RS" sz="3594" dirty="0" err="1">
                <a:latin typeface="Roobert" panose="020B0604020202020204" charset="0"/>
              </a:rPr>
              <a:t>according</a:t>
            </a:r>
            <a:r>
              <a:rPr lang="hr-HR" altLang="sr-Latn-RS" sz="3594" dirty="0">
                <a:latin typeface="Roobert" panose="020B0604020202020204" charset="0"/>
              </a:rPr>
              <a:t> to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level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research </a:t>
            </a:r>
            <a:r>
              <a:rPr lang="hr-HR" altLang="sr-Latn-RS" sz="3594" dirty="0" err="1">
                <a:latin typeface="Roobert" panose="020B0604020202020204" charset="0"/>
              </a:rPr>
              <a:t>achievement</a:t>
            </a:r>
            <a:r>
              <a:rPr lang="en-US" altLang="sr-Latn-RS" sz="3594" dirty="0">
                <a:latin typeface="Roobert" panose="020B0604020202020204" charset="0"/>
              </a:rPr>
              <a:t>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- students who have recently defended their topic will devote more space to initial </a:t>
            </a:r>
            <a:r>
              <a:rPr lang="hr-HR" altLang="sr-Latn-RS" sz="3594" dirty="0" err="1">
                <a:latin typeface="Roobert" panose="020B0604020202020204" charset="0"/>
              </a:rPr>
              <a:t>assumptions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and methodology, </a:t>
            </a:r>
            <a:r>
              <a:rPr lang="hr-HR" altLang="sr-Latn-RS" sz="3594" dirty="0" err="1">
                <a:latin typeface="Roobert" panose="020B0604020202020204" charset="0"/>
              </a:rPr>
              <a:t>while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those </a:t>
            </a:r>
            <a:r>
              <a:rPr lang="hr-HR" altLang="sr-Latn-RS" sz="3594" dirty="0" err="1">
                <a:latin typeface="Roobert" panose="020B0604020202020204" charset="0"/>
              </a:rPr>
              <a:t>who</a:t>
            </a:r>
            <a:r>
              <a:rPr lang="hr-HR" altLang="sr-Latn-RS" sz="3594" dirty="0">
                <a:latin typeface="Roobert" panose="020B0604020202020204" charset="0"/>
              </a:rPr>
              <a:t> are </a:t>
            </a:r>
            <a:r>
              <a:rPr lang="hr-HR" altLang="sr-Latn-RS" sz="3594" dirty="0" err="1">
                <a:latin typeface="Roobert" panose="020B0604020202020204" charset="0"/>
              </a:rPr>
              <a:t>nearing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completion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their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research will devote more space to the research results. It is recommended to supplement the description of the area of research, motivation, and other introductory details with suitable illustrations. </a:t>
            </a:r>
            <a:endParaRPr lang="hr-HR" altLang="sr-Latn-RS" sz="3594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3590" dirty="0">
                <a:latin typeface="Roobert" panose="020B0604020202020204" charset="0"/>
              </a:rPr>
              <a:t>The poster format is A0 (</a:t>
            </a:r>
            <a:r>
              <a:rPr lang="en-US" altLang="sr-Latn-RS" sz="3590" i="1" dirty="0">
                <a:latin typeface="Roobert" panose="020B0604020202020204" charset="0"/>
              </a:rPr>
              <a:t>portrait</a:t>
            </a:r>
            <a:r>
              <a:rPr lang="en-US" altLang="sr-Latn-RS" sz="3590" dirty="0">
                <a:latin typeface="Roobert" panose="020B0604020202020204" charset="0"/>
              </a:rPr>
              <a:t>). It is recommended</a:t>
            </a:r>
            <a:r>
              <a:rPr lang="hr-HR" altLang="sr-Latn-RS" sz="3590" dirty="0">
                <a:latin typeface="Roobert" panose="020B0604020202020204" charset="0"/>
              </a:rPr>
              <a:t> to:</a:t>
            </a:r>
            <a:endParaRPr lang="en-US" altLang="sr-Latn-RS" sz="3590" dirty="0">
              <a:latin typeface="Roobert" panose="020B0604020202020204" charset="0"/>
            </a:endParaRPr>
          </a:p>
          <a:p>
            <a:pPr marL="571500" indent="-571500" algn="just">
              <a:spcBef>
                <a:spcPct val="0"/>
              </a:spcBef>
            </a:pPr>
            <a:r>
              <a:rPr lang="en-US" altLang="sr-Latn-RS" sz="3590" dirty="0">
                <a:latin typeface="Roobert" panose="020B0604020202020204" charset="0"/>
              </a:rPr>
              <a:t>avoid large amounts of text,</a:t>
            </a:r>
          </a:p>
          <a:p>
            <a:pPr marL="571500" indent="-571500" algn="just">
              <a:spcBef>
                <a:spcPct val="0"/>
              </a:spcBef>
            </a:pPr>
            <a:r>
              <a:rPr lang="en-US" altLang="sr-Latn-RS" sz="3590" dirty="0">
                <a:latin typeface="Roobert" panose="020B0604020202020204" charset="0"/>
              </a:rPr>
              <a:t>use illustrations, pictures, diagrams and graphs,</a:t>
            </a:r>
          </a:p>
          <a:p>
            <a:pPr marL="571500" indent="-571500" algn="just">
              <a:spcBef>
                <a:spcPct val="0"/>
              </a:spcBef>
            </a:pPr>
            <a:r>
              <a:rPr lang="hr-HR" altLang="sr-Latn-RS" sz="3590" dirty="0">
                <a:latin typeface="Roobert" panose="020B0604020202020204" charset="0"/>
              </a:rPr>
              <a:t>use </a:t>
            </a:r>
            <a:r>
              <a:rPr lang="en-US" altLang="sr-Latn-RS" sz="3590" dirty="0">
                <a:latin typeface="Roobert" panose="020B0604020202020204" charset="0"/>
              </a:rPr>
              <a:t>36 pt</a:t>
            </a:r>
            <a:r>
              <a:rPr lang="hr-HR" altLang="sr-Latn-RS" sz="3590" dirty="0">
                <a:latin typeface="Roobert" panose="020B0604020202020204" charset="0"/>
              </a:rPr>
              <a:t> font </a:t>
            </a:r>
            <a:r>
              <a:rPr lang="hr-HR" altLang="sr-Latn-RS" sz="3590" dirty="0" err="1">
                <a:latin typeface="Roobert" panose="020B0604020202020204" charset="0"/>
              </a:rPr>
              <a:t>size</a:t>
            </a:r>
            <a:r>
              <a:rPr lang="en-US" altLang="sr-Latn-RS" sz="3590" dirty="0">
                <a:latin typeface="Roobert" panose="020B0604020202020204" charset="0"/>
              </a:rPr>
              <a:t>,</a:t>
            </a:r>
          </a:p>
          <a:p>
            <a:pPr marL="571500" indent="-571500" algn="just">
              <a:spcBef>
                <a:spcPct val="0"/>
              </a:spcBef>
            </a:pPr>
            <a:r>
              <a:rPr lang="hr-HR" altLang="sr-Latn-RS" sz="3590" dirty="0">
                <a:latin typeface="Roobert" panose="020B0604020202020204" charset="0"/>
              </a:rPr>
              <a:t>make </a:t>
            </a:r>
            <a:r>
              <a:rPr lang="en-US" altLang="sr-Latn-RS" sz="3590" dirty="0">
                <a:latin typeface="Roobert" panose="020B0604020202020204" charset="0"/>
              </a:rPr>
              <a:t>the poster readable from </a:t>
            </a:r>
            <a:r>
              <a:rPr lang="hr-HR" altLang="sr-Latn-RS" sz="3590" dirty="0">
                <a:latin typeface="Roobert" panose="020B0604020202020204" charset="0"/>
              </a:rPr>
              <a:t>a distance </a:t>
            </a:r>
            <a:r>
              <a:rPr lang="hr-HR" altLang="sr-Latn-RS" sz="3590" dirty="0" err="1">
                <a:latin typeface="Roobert" panose="020B0604020202020204" charset="0"/>
              </a:rPr>
              <a:t>of</a:t>
            </a:r>
            <a:r>
              <a:rPr lang="hr-HR" altLang="sr-Latn-RS" sz="3590" dirty="0">
                <a:latin typeface="Roobert" panose="020B0604020202020204" charset="0"/>
              </a:rPr>
              <a:t> </a:t>
            </a:r>
            <a:r>
              <a:rPr lang="en-US" altLang="sr-Latn-RS" sz="3590" dirty="0">
                <a:latin typeface="Roobert" panose="020B0604020202020204" charset="0"/>
              </a:rPr>
              <a:t>2 meters.</a:t>
            </a:r>
            <a:endParaRPr lang="en-US" altLang="sr-Latn-RS" sz="3594" dirty="0">
              <a:latin typeface="Roobert" panose="020B0604020202020204" charset="0"/>
            </a:endParaRPr>
          </a:p>
        </p:txBody>
      </p:sp>
      <p:cxnSp>
        <p:nvCxnSpPr>
          <p:cNvPr id="12" name="Straight Connector 8">
            <a:extLst>
              <a:ext uri="{FF2B5EF4-FFF2-40B4-BE49-F238E27FC236}">
                <a16:creationId xmlns:a16="http://schemas.microsoft.com/office/drawing/2014/main" id="{9ACEFDF1-9730-4895-A1DE-63A9CD7FBFB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3129" y="8588252"/>
            <a:ext cx="13475401" cy="0"/>
          </a:xfrm>
          <a:prstGeom prst="line">
            <a:avLst/>
          </a:prstGeom>
          <a:noFill/>
          <a:ln w="38100" algn="ctr">
            <a:solidFill>
              <a:srgbClr val="00003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9">
            <a:extLst>
              <a:ext uri="{FF2B5EF4-FFF2-40B4-BE49-F238E27FC236}">
                <a16:creationId xmlns:a16="http://schemas.microsoft.com/office/drawing/2014/main" id="{F2B5A930-93DB-4DB7-A3EA-B19A5992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51" y="16878475"/>
            <a:ext cx="13680614" cy="33496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2. </a:t>
            </a:r>
            <a:r>
              <a:rPr lang="en-US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Problem Description</a:t>
            </a:r>
            <a:endParaRPr lang="hr-HR" altLang="sr-Latn-RS" sz="4793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r-HR" altLang="sr-Latn-RS" sz="1997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3594" dirty="0">
                <a:latin typeface="Roobert" panose="020B0604020202020204" charset="0"/>
              </a:rPr>
              <a:t>This section </a:t>
            </a:r>
            <a:r>
              <a:rPr lang="hr-HR" altLang="sr-Latn-RS" sz="3594" dirty="0" err="1">
                <a:latin typeface="Roobert" panose="020B0604020202020204" charset="0"/>
              </a:rPr>
              <a:t>serves</a:t>
            </a:r>
            <a:r>
              <a:rPr lang="hr-HR" altLang="sr-Latn-RS" sz="3594" dirty="0">
                <a:latin typeface="Roobert" panose="020B0604020202020204" charset="0"/>
              </a:rPr>
              <a:t> as </a:t>
            </a:r>
            <a:r>
              <a:rPr lang="en-US" altLang="sr-Latn-RS" sz="3594" dirty="0">
                <a:latin typeface="Roobert" panose="020B0604020202020204" charset="0"/>
              </a:rPr>
              <a:t>a brief description of the problem and motivation, </a:t>
            </a:r>
            <a:r>
              <a:rPr lang="hr-HR" altLang="sr-Latn-RS" sz="3594" dirty="0">
                <a:latin typeface="Roobert" panose="020B0604020202020204" charset="0"/>
              </a:rPr>
              <a:t>as </a:t>
            </a:r>
            <a:r>
              <a:rPr lang="hr-HR" altLang="sr-Latn-RS" sz="3594" dirty="0" err="1">
                <a:latin typeface="Roobert" panose="020B0604020202020204" charset="0"/>
              </a:rPr>
              <a:t>well</a:t>
            </a:r>
            <a:r>
              <a:rPr lang="hr-HR" altLang="sr-Latn-RS" sz="3594" dirty="0">
                <a:latin typeface="Roobert" panose="020B0604020202020204" charset="0"/>
              </a:rPr>
              <a:t> as</a:t>
            </a:r>
            <a:r>
              <a:rPr lang="en-US" altLang="sr-Latn-RS" sz="3594" dirty="0">
                <a:latin typeface="Roobert" panose="020B0604020202020204" charset="0"/>
              </a:rPr>
              <a:t> the research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objective</a:t>
            </a:r>
            <a:r>
              <a:rPr lang="en-US" altLang="sr-Latn-RS" sz="3594" dirty="0">
                <a:latin typeface="Roobert" panose="020B0604020202020204" charset="0"/>
              </a:rPr>
              <a:t>. In addition to the description itself, </a:t>
            </a:r>
            <a:r>
              <a:rPr lang="hr-HR" altLang="sr-Latn-RS" sz="3594" dirty="0" err="1">
                <a:latin typeface="Roobert" panose="020B0604020202020204" charset="0"/>
              </a:rPr>
              <a:t>it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may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also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include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comments </a:t>
            </a:r>
            <a:r>
              <a:rPr lang="hr-HR" altLang="sr-Latn-RS" sz="3594" dirty="0" err="1">
                <a:latin typeface="Roobert" panose="020B0604020202020204" charset="0"/>
              </a:rPr>
              <a:t>derived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from the experience gained during the research.</a:t>
            </a:r>
            <a:endParaRPr lang="hr-HR" altLang="sr-Latn-RS" sz="3594" dirty="0">
              <a:latin typeface="Roobert" panose="020B060402020202020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8B28CC37-B8D4-4BE3-8A46-9F5886BA8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51" y="20471320"/>
            <a:ext cx="13680614" cy="611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3. </a:t>
            </a:r>
            <a:r>
              <a:rPr lang="en-US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Methodology</a:t>
            </a:r>
            <a:endParaRPr lang="hr-HR" altLang="sr-Latn-RS" sz="4793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997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3594" dirty="0">
                <a:latin typeface="Roobert" panose="020B0604020202020204" charset="0"/>
              </a:rPr>
              <a:t>This section </a:t>
            </a:r>
            <a:r>
              <a:rPr lang="hr-HR" altLang="sr-Latn-RS" sz="3594" dirty="0" err="1">
                <a:latin typeface="Roobert" panose="020B0604020202020204" charset="0"/>
              </a:rPr>
              <a:t>outlines</a:t>
            </a:r>
            <a:r>
              <a:rPr lang="en-US" altLang="sr-Latn-RS" sz="3594" dirty="0">
                <a:latin typeface="Roobert" panose="020B0604020202020204" charset="0"/>
              </a:rPr>
              <a:t> the methodology </a:t>
            </a:r>
            <a:r>
              <a:rPr lang="hr-HR" altLang="sr-Latn-RS" sz="3594" dirty="0" err="1">
                <a:latin typeface="Roobert" panose="020B0604020202020204" charset="0"/>
              </a:rPr>
              <a:t>proposed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to solve the research problem, making it the most important part of the poster. It contains the most relevant information, complemented by illustrations that </a:t>
            </a:r>
            <a:r>
              <a:rPr lang="hr-HR" altLang="sr-Latn-RS" sz="3594" dirty="0" err="1">
                <a:latin typeface="Roobert" panose="020B0604020202020204" charset="0"/>
              </a:rPr>
              <a:t>support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the theoretical explanation. If necessary, mathematical formulations may be included, but their quantity should </a:t>
            </a:r>
            <a:r>
              <a:rPr lang="hr-HR" altLang="sr-Latn-RS" sz="3594" dirty="0" err="1">
                <a:latin typeface="Roobert" panose="020B0604020202020204" charset="0"/>
              </a:rPr>
              <a:t>not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be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excessive</a:t>
            </a:r>
            <a:r>
              <a:rPr lang="en-US" altLang="sr-Latn-RS" sz="3594" dirty="0">
                <a:latin typeface="Roobert" panose="020B0604020202020204" charset="0"/>
              </a:rPr>
              <a:t>. A suitable way to describe the method </a:t>
            </a:r>
            <a:r>
              <a:rPr lang="hr-HR" altLang="sr-Latn-RS" sz="3594" dirty="0" err="1">
                <a:latin typeface="Roobert" panose="020B0604020202020204" charset="0"/>
              </a:rPr>
              <a:t>is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through a flow diagram or pseudocode.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Alongside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the flow diagram (example </a:t>
            </a:r>
            <a:r>
              <a:rPr lang="hr-HR" altLang="sr-Latn-RS" sz="3594" dirty="0" err="1">
                <a:latin typeface="Roobert" panose="020B0604020202020204" charset="0"/>
              </a:rPr>
              <a:t>provided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below), </a:t>
            </a:r>
            <a:r>
              <a:rPr lang="hr-HR" altLang="sr-Latn-RS" sz="3594" dirty="0" err="1">
                <a:latin typeface="Roobert" panose="020B0604020202020204" charset="0"/>
              </a:rPr>
              <a:t>selected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details</a:t>
            </a:r>
            <a:r>
              <a:rPr lang="en-US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can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be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displayed</a:t>
            </a:r>
            <a:r>
              <a:rPr lang="hr-HR" altLang="sr-Latn-RS" sz="3594" dirty="0">
                <a:latin typeface="Roobert" panose="020B0604020202020204" charset="0"/>
              </a:rPr>
              <a:t> for </a:t>
            </a:r>
            <a:r>
              <a:rPr lang="en-US" altLang="sr-Latn-RS" sz="3594" dirty="0">
                <a:latin typeface="Roobert" panose="020B0604020202020204" charset="0"/>
              </a:rPr>
              <a:t>the individual steps of the method.</a:t>
            </a:r>
            <a:endParaRPr lang="hr-HR" altLang="sr-Latn-RS" sz="3594" dirty="0">
              <a:latin typeface="Roobert" panose="020B0604020202020204" charset="0"/>
            </a:endParaRPr>
          </a:p>
        </p:txBody>
      </p:sp>
      <p:grpSp>
        <p:nvGrpSpPr>
          <p:cNvPr id="18" name="Group 33">
            <a:extLst>
              <a:ext uri="{FF2B5EF4-FFF2-40B4-BE49-F238E27FC236}">
                <a16:creationId xmlns:a16="http://schemas.microsoft.com/office/drawing/2014/main" id="{9737A8AD-4CAD-4876-8016-B9F82ADE9C2E}"/>
              </a:ext>
            </a:extLst>
          </p:cNvPr>
          <p:cNvGrpSpPr>
            <a:grpSpLocks/>
          </p:cNvGrpSpPr>
          <p:nvPr/>
        </p:nvGrpSpPr>
        <p:grpSpPr bwMode="auto">
          <a:xfrm>
            <a:off x="1009597" y="28386737"/>
            <a:ext cx="5642840" cy="9599098"/>
            <a:chOff x="1009" y="15433"/>
            <a:chExt cx="2313" cy="8480"/>
          </a:xfrm>
        </p:grpSpPr>
        <p:sp>
          <p:nvSpPr>
            <p:cNvPr id="19" name="AutoShape 14">
              <a:extLst>
                <a:ext uri="{FF2B5EF4-FFF2-40B4-BE49-F238E27FC236}">
                  <a16:creationId xmlns:a16="http://schemas.microsoft.com/office/drawing/2014/main" id="{DE962BED-36FF-4243-A11C-2E607DBC8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16647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>
                  <a:latin typeface="Roobert" panose="020B0604020202020204" charset="0"/>
                </a:rPr>
                <a:t>Research </a:t>
              </a:r>
              <a:r>
                <a:rPr lang="hr-HR" altLang="sr-Latn-RS" sz="3959" dirty="0" err="1">
                  <a:latin typeface="Roobert" panose="020B0604020202020204" charset="0"/>
                </a:rPr>
                <a:t>layout</a:t>
              </a:r>
              <a:endParaRPr lang="hr-HR" altLang="sr-Latn-RS" sz="3959" dirty="0">
                <a:latin typeface="Roobert" panose="020B0604020202020204" charset="0"/>
              </a:endParaRPr>
            </a:p>
          </p:txBody>
        </p:sp>
        <p:sp>
          <p:nvSpPr>
            <p:cNvPr id="20" name="AutoShape 15">
              <a:extLst>
                <a:ext uri="{FF2B5EF4-FFF2-40B4-BE49-F238E27FC236}">
                  <a16:creationId xmlns:a16="http://schemas.microsoft.com/office/drawing/2014/main" id="{5CB66BAE-7E25-4BBD-A015-0AE337C2D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15433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>
                  <a:latin typeface="Roobert" panose="020B0604020202020204" charset="0"/>
                </a:rPr>
                <a:t>Problem </a:t>
              </a:r>
              <a:r>
                <a:rPr lang="hr-HR" altLang="sr-Latn-RS" sz="3959" dirty="0" err="1">
                  <a:latin typeface="Roobert" panose="020B0604020202020204" charset="0"/>
                </a:rPr>
                <a:t>Description</a:t>
              </a:r>
              <a:endParaRPr lang="hr-HR" altLang="sr-Latn-RS" sz="3959" dirty="0">
                <a:latin typeface="Roobert" panose="020B0604020202020204" charset="0"/>
              </a:endParaRPr>
            </a:p>
          </p:txBody>
        </p:sp>
        <p:sp>
          <p:nvSpPr>
            <p:cNvPr id="21" name="AutoShape 16">
              <a:extLst>
                <a:ext uri="{FF2B5EF4-FFF2-40B4-BE49-F238E27FC236}">
                  <a16:creationId xmlns:a16="http://schemas.microsoft.com/office/drawing/2014/main" id="{657D3D7C-5BC8-40A4-8DA1-E36FB0EB1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19076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 err="1">
                  <a:latin typeface="Roobert" panose="020B0604020202020204" charset="0"/>
                </a:rPr>
                <a:t>Results</a:t>
              </a:r>
              <a:endParaRPr lang="hr-HR" altLang="sr-Latn-RS" sz="3959" dirty="0">
                <a:latin typeface="Roobert" panose="020B0604020202020204" charset="0"/>
              </a:endParaRPr>
            </a:p>
          </p:txBody>
        </p:sp>
        <p:sp>
          <p:nvSpPr>
            <p:cNvPr id="22" name="AutoShape 17">
              <a:extLst>
                <a:ext uri="{FF2B5EF4-FFF2-40B4-BE49-F238E27FC236}">
                  <a16:creationId xmlns:a16="http://schemas.microsoft.com/office/drawing/2014/main" id="{7DA8AC5C-8498-4D96-A390-EEF27AD80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17862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 err="1">
                  <a:latin typeface="Roobert" panose="020B0604020202020204" charset="0"/>
                </a:rPr>
                <a:t>Theoretical</a:t>
              </a:r>
              <a:r>
                <a:rPr lang="hr-HR" altLang="sr-Latn-RS" sz="3959" dirty="0">
                  <a:latin typeface="Roobert" panose="020B0604020202020204" charset="0"/>
                </a:rPr>
                <a:t> Framework</a:t>
              </a:r>
            </a:p>
          </p:txBody>
        </p:sp>
        <p:sp>
          <p:nvSpPr>
            <p:cNvPr id="23" name="AutoShape 18">
              <a:extLst>
                <a:ext uri="{FF2B5EF4-FFF2-40B4-BE49-F238E27FC236}">
                  <a16:creationId xmlns:a16="http://schemas.microsoft.com/office/drawing/2014/main" id="{68F322BF-4506-48E0-830F-A846664C3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0291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 err="1">
                  <a:latin typeface="Roobert" panose="020B0604020202020204" charset="0"/>
                </a:rPr>
                <a:t>Discussion</a:t>
              </a:r>
              <a:endParaRPr lang="hr-HR" altLang="sr-Latn-RS" sz="3959" dirty="0">
                <a:latin typeface="Roobert" panose="020B0604020202020204" charset="0"/>
              </a:endParaRPr>
            </a:p>
          </p:txBody>
        </p:sp>
        <p:sp>
          <p:nvSpPr>
            <p:cNvPr id="25" name="AutoShape 20">
              <a:extLst>
                <a:ext uri="{FF2B5EF4-FFF2-40B4-BE49-F238E27FC236}">
                  <a16:creationId xmlns:a16="http://schemas.microsoft.com/office/drawing/2014/main" id="{03D37D9F-3ED1-4EEA-9AF1-75A1EAF6E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1545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 err="1">
                  <a:latin typeface="Roobert" panose="020B0604020202020204" charset="0"/>
                </a:rPr>
                <a:t>Conclusion</a:t>
              </a:r>
              <a:endParaRPr lang="en-US" altLang="sr-Latn-RS" sz="3959" dirty="0">
                <a:latin typeface="Roobert" panose="020B0604020202020204" charset="0"/>
              </a:endParaRPr>
            </a:p>
          </p:txBody>
        </p:sp>
        <p:sp>
          <p:nvSpPr>
            <p:cNvPr id="26" name="AutoShape 21">
              <a:extLst>
                <a:ext uri="{FF2B5EF4-FFF2-40B4-BE49-F238E27FC236}">
                  <a16:creationId xmlns:a16="http://schemas.microsoft.com/office/drawing/2014/main" id="{175F07F3-F1BE-4F7B-93EF-F9D505E83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3081"/>
              <a:ext cx="2313" cy="832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3959" dirty="0" err="1">
                  <a:latin typeface="Roobert" panose="020B0604020202020204" charset="0"/>
                </a:rPr>
                <a:t>Recommendation</a:t>
              </a:r>
              <a:endParaRPr lang="hr-HR" altLang="sr-Latn-RS" sz="3959" dirty="0">
                <a:latin typeface="Roobert" panose="020B0604020202020204" charset="0"/>
              </a:endParaRPr>
            </a:p>
          </p:txBody>
        </p:sp>
        <p:cxnSp>
          <p:nvCxnSpPr>
            <p:cNvPr id="27" name="AutoShape 23">
              <a:extLst>
                <a:ext uri="{FF2B5EF4-FFF2-40B4-BE49-F238E27FC236}">
                  <a16:creationId xmlns:a16="http://schemas.microsoft.com/office/drawing/2014/main" id="{ECDCBDBC-6C7C-4598-A741-39758C5830F1}"/>
                </a:ext>
              </a:extLst>
            </p:cNvPr>
            <p:cNvCxnSpPr>
              <a:cxnSpLocks noChangeShapeType="1"/>
              <a:stCxn id="20" idx="2"/>
              <a:endCxn id="19" idx="0"/>
            </p:cNvCxnSpPr>
            <p:nvPr/>
          </p:nvCxnSpPr>
          <p:spPr bwMode="auto">
            <a:xfrm>
              <a:off x="2166" y="16265"/>
              <a:ext cx="0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24">
              <a:extLst>
                <a:ext uri="{FF2B5EF4-FFF2-40B4-BE49-F238E27FC236}">
                  <a16:creationId xmlns:a16="http://schemas.microsoft.com/office/drawing/2014/main" id="{931A74C1-67C0-4AE4-B0B8-49D87DD25C9B}"/>
                </a:ext>
              </a:extLst>
            </p:cNvPr>
            <p:cNvCxnSpPr>
              <a:cxnSpLocks noChangeShapeType="1"/>
              <a:stCxn id="19" idx="2"/>
              <a:endCxn id="22" idx="0"/>
            </p:cNvCxnSpPr>
            <p:nvPr/>
          </p:nvCxnSpPr>
          <p:spPr bwMode="auto">
            <a:xfrm>
              <a:off x="2166" y="17479"/>
              <a:ext cx="0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25">
              <a:extLst>
                <a:ext uri="{FF2B5EF4-FFF2-40B4-BE49-F238E27FC236}">
                  <a16:creationId xmlns:a16="http://schemas.microsoft.com/office/drawing/2014/main" id="{7752FDA1-EC5B-412C-8E56-790A666238D4}"/>
                </a:ext>
              </a:extLst>
            </p:cNvPr>
            <p:cNvCxnSpPr>
              <a:cxnSpLocks noChangeShapeType="1"/>
              <a:stCxn id="22" idx="2"/>
              <a:endCxn id="21" idx="0"/>
            </p:cNvCxnSpPr>
            <p:nvPr/>
          </p:nvCxnSpPr>
          <p:spPr bwMode="auto">
            <a:xfrm>
              <a:off x="2166" y="18694"/>
              <a:ext cx="0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26">
              <a:extLst>
                <a:ext uri="{FF2B5EF4-FFF2-40B4-BE49-F238E27FC236}">
                  <a16:creationId xmlns:a16="http://schemas.microsoft.com/office/drawing/2014/main" id="{73A82B31-0F49-4AD3-B157-DFECFE304410}"/>
                </a:ext>
              </a:extLst>
            </p:cNvPr>
            <p:cNvCxnSpPr>
              <a:cxnSpLocks noChangeShapeType="1"/>
              <a:stCxn id="21" idx="2"/>
              <a:endCxn id="23" idx="0"/>
            </p:cNvCxnSpPr>
            <p:nvPr/>
          </p:nvCxnSpPr>
          <p:spPr bwMode="auto">
            <a:xfrm>
              <a:off x="2166" y="19908"/>
              <a:ext cx="0" cy="38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27">
              <a:extLst>
                <a:ext uri="{FF2B5EF4-FFF2-40B4-BE49-F238E27FC236}">
                  <a16:creationId xmlns:a16="http://schemas.microsoft.com/office/drawing/2014/main" id="{B6DD2E90-46E8-4887-A5D9-0E5F036619D7}"/>
                </a:ext>
              </a:extLst>
            </p:cNvPr>
            <p:cNvCxnSpPr>
              <a:cxnSpLocks noChangeShapeType="1"/>
              <a:stCxn id="23" idx="2"/>
            </p:cNvCxnSpPr>
            <p:nvPr/>
          </p:nvCxnSpPr>
          <p:spPr bwMode="auto">
            <a:xfrm flipH="1">
              <a:off x="2165" y="21123"/>
              <a:ext cx="1" cy="3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9">
              <a:extLst>
                <a:ext uri="{FF2B5EF4-FFF2-40B4-BE49-F238E27FC236}">
                  <a16:creationId xmlns:a16="http://schemas.microsoft.com/office/drawing/2014/main" id="{7A1B3C86-CF53-4B75-81DB-DBB5C51E52B1}"/>
                </a:ext>
              </a:extLst>
            </p:cNvPr>
            <p:cNvCxnSpPr>
              <a:cxnSpLocks noChangeShapeType="1"/>
              <a:stCxn id="25" idx="2"/>
              <a:endCxn id="26" idx="0"/>
            </p:cNvCxnSpPr>
            <p:nvPr/>
          </p:nvCxnSpPr>
          <p:spPr bwMode="auto">
            <a:xfrm>
              <a:off x="2166" y="22377"/>
              <a:ext cx="0" cy="7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32">
              <a:extLst>
                <a:ext uri="{FF2B5EF4-FFF2-40B4-BE49-F238E27FC236}">
                  <a16:creationId xmlns:a16="http://schemas.microsoft.com/office/drawing/2014/main" id="{C407F204-D952-4747-95F1-3AF48F07AD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1466"/>
              <a:ext cx="76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176713"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176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hr-HR" altLang="sr-Latn-RS" sz="3959" dirty="0">
                <a:latin typeface="Roobert" panose="020B0604020202020204" charset="0"/>
              </a:endParaRPr>
            </a:p>
          </p:txBody>
        </p:sp>
      </p:grpSp>
      <p:sp>
        <p:nvSpPr>
          <p:cNvPr id="37" name="Text Box 41">
            <a:extLst>
              <a:ext uri="{FF2B5EF4-FFF2-40B4-BE49-F238E27FC236}">
                <a16:creationId xmlns:a16="http://schemas.microsoft.com/office/drawing/2014/main" id="{25B61BAE-780E-4A6C-9799-DBEF7B0EB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292" y="30727403"/>
            <a:ext cx="4310465" cy="61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3394" b="1" dirty="0">
                <a:latin typeface="Roobert" panose="020B0604020202020204" charset="0"/>
              </a:rPr>
              <a:t>Diagram and caption</a:t>
            </a:r>
            <a:endParaRPr lang="hr-HR" altLang="sr-Latn-RS" sz="3394" b="1" dirty="0">
              <a:latin typeface="Roobert" panose="020B0604020202020204" charset="0"/>
            </a:endParaRPr>
          </a:p>
        </p:txBody>
      </p:sp>
      <p:sp>
        <p:nvSpPr>
          <p:cNvPr id="38" name="AutoShape 108">
            <a:extLst>
              <a:ext uri="{FF2B5EF4-FFF2-40B4-BE49-F238E27FC236}">
                <a16:creationId xmlns:a16="http://schemas.microsoft.com/office/drawing/2014/main" id="{EA01B4EA-6865-4A81-9ED5-1CC24FFA9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660" y="34967747"/>
            <a:ext cx="7907062" cy="3235166"/>
          </a:xfrm>
          <a:prstGeom prst="roundRect">
            <a:avLst>
              <a:gd name="adj" fmla="val 8866"/>
            </a:avLst>
          </a:prstGeom>
          <a:solidFill>
            <a:srgbClr val="FFFFFF"/>
          </a:solidFill>
          <a:ln w="63500" algn="ctr">
            <a:solidFill>
              <a:srgbClr val="00003F"/>
            </a:solidFill>
            <a:round/>
            <a:headEnd/>
            <a:tailEnd/>
          </a:ln>
        </p:spPr>
        <p:txBody>
          <a:bodyPr wrap="none" anchor="ctr"/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sr-Latn-RS" sz="5090" b="1" dirty="0">
                <a:latin typeface="Roobert" panose="020B0604020202020204" charset="0"/>
              </a:rPr>
              <a:t>Interesting</a:t>
            </a:r>
            <a:r>
              <a:rPr lang="hr-HR" altLang="sr-Latn-RS" sz="5090" b="1" dirty="0">
                <a:latin typeface="Roobert" panose="020B0604020202020204" charset="0"/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sr-Latn-RS" sz="4525" dirty="0">
                <a:latin typeface="Roobert" panose="020B0604020202020204" charset="0"/>
              </a:rPr>
              <a:t>Emphasize interesting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sr-Latn-RS" sz="4525" dirty="0">
                <a:latin typeface="Roobert" panose="020B0604020202020204" charset="0"/>
              </a:rPr>
              <a:t>aspects of the work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sr-Latn-RS" sz="4525" dirty="0">
                <a:latin typeface="Roobert" panose="020B0604020202020204" charset="0"/>
              </a:rPr>
              <a:t>in a textbox like this</a:t>
            </a:r>
            <a:endParaRPr lang="hr-HR" altLang="sr-Latn-RS" sz="4525" dirty="0">
              <a:latin typeface="Roobert" panose="020B0604020202020204" charset="0"/>
            </a:endParaRPr>
          </a:p>
        </p:txBody>
      </p:sp>
      <p:sp>
        <p:nvSpPr>
          <p:cNvPr id="39" name="AutoShape 109">
            <a:extLst>
              <a:ext uri="{FF2B5EF4-FFF2-40B4-BE49-F238E27FC236}">
                <a16:creationId xmlns:a16="http://schemas.microsoft.com/office/drawing/2014/main" id="{75D5743B-A8F2-4958-9739-3429A63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854" y="32582455"/>
            <a:ext cx="7168544" cy="1498840"/>
          </a:xfrm>
          <a:prstGeom prst="wedgeRoundRectCallout">
            <a:avLst>
              <a:gd name="adj1" fmla="val -71077"/>
              <a:gd name="adj2" fmla="val -11401"/>
              <a:gd name="adj3" fmla="val 16667"/>
            </a:avLst>
          </a:prstGeom>
          <a:solidFill>
            <a:schemeClr val="bg1"/>
          </a:solidFill>
          <a:ln w="9525">
            <a:solidFill>
              <a:srgbClr val="00003F"/>
            </a:solidFill>
            <a:miter lim="800000"/>
            <a:headEnd/>
            <a:tailEnd/>
          </a:ln>
        </p:spPr>
        <p:txBody>
          <a:bodyPr anchor="ctr"/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3959" dirty="0">
                <a:latin typeface="Roobert" panose="020B0604020202020204" charset="0"/>
              </a:rPr>
              <a:t> T</a:t>
            </a:r>
            <a:r>
              <a:rPr lang="en-US" altLang="sr-Latn-RS" sz="3959" dirty="0">
                <a:latin typeface="Roobert" panose="020B0604020202020204" charset="0"/>
              </a:rPr>
              <a:t>his is a particularly important step!</a:t>
            </a:r>
            <a:endParaRPr lang="hr-HR" altLang="sr-Latn-RS" sz="3959" dirty="0">
              <a:latin typeface="Roobert" panose="020B0604020202020204" charset="0"/>
            </a:endParaRPr>
          </a:p>
        </p:txBody>
      </p:sp>
      <p:graphicFrame>
        <p:nvGraphicFramePr>
          <p:cNvPr id="3" name="Object 116">
            <a:extLst>
              <a:ext uri="{FF2B5EF4-FFF2-40B4-BE49-F238E27FC236}">
                <a16:creationId xmlns:a16="http://schemas.microsoft.com/office/drawing/2014/main" id="{4F703D94-41FE-4AF3-A2F3-F01F7A1888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518793"/>
              </p:ext>
            </p:extLst>
          </p:nvPr>
        </p:nvGraphicFramePr>
        <p:xfrm>
          <a:off x="7631240" y="26621726"/>
          <a:ext cx="6691797" cy="4514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Text Box 11">
            <a:extLst>
              <a:ext uri="{FF2B5EF4-FFF2-40B4-BE49-F238E27FC236}">
                <a16:creationId xmlns:a16="http://schemas.microsoft.com/office/drawing/2014/main" id="{D23E39C3-976D-453B-9298-D135FCBF0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0791" y="7576562"/>
            <a:ext cx="13751947" cy="556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4. </a:t>
            </a:r>
            <a:r>
              <a:rPr lang="en-US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Results</a:t>
            </a:r>
            <a:endParaRPr lang="hr-HR" altLang="sr-Latn-RS" sz="4793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997" dirty="0">
              <a:latin typeface="Roobert" panose="020B060402020202020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sr-Latn-RS" sz="3594" dirty="0">
                <a:latin typeface="Roobert" panose="020B0604020202020204" charset="0"/>
              </a:rPr>
              <a:t>The results </a:t>
            </a:r>
            <a:r>
              <a:rPr lang="hr-HR" altLang="sr-Latn-RS" sz="3594" dirty="0">
                <a:latin typeface="Roobert" panose="020B0604020202020204" charset="0"/>
              </a:rPr>
              <a:t>are </a:t>
            </a:r>
            <a:r>
              <a:rPr lang="en-US" altLang="sr-Latn-RS" sz="3594" dirty="0">
                <a:latin typeface="Roobert" panose="020B0604020202020204" charset="0"/>
              </a:rPr>
              <a:t>an important part of the research, show</a:t>
            </a:r>
            <a:r>
              <a:rPr lang="hr-HR" altLang="sr-Latn-RS" sz="3594" dirty="0" err="1">
                <a:latin typeface="Roobert" panose="020B0604020202020204" charset="0"/>
              </a:rPr>
              <a:t>ing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effectiveness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chosen method. Therefore, </a:t>
            </a:r>
            <a:r>
              <a:rPr lang="en-US" altLang="sr-Latn-RS" sz="3594" dirty="0" err="1">
                <a:latin typeface="Roobert" panose="020B0604020202020204" charset="0"/>
              </a:rPr>
              <a:t>th</a:t>
            </a:r>
            <a:r>
              <a:rPr lang="hr-HR" altLang="sr-Latn-RS" sz="3594" dirty="0" err="1">
                <a:latin typeface="Roobert" panose="020B0604020202020204" charset="0"/>
              </a:rPr>
              <a:t>ey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constitute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the second most important </a:t>
            </a:r>
            <a:r>
              <a:rPr lang="hr-HR" altLang="sr-Latn-RS" sz="3594" dirty="0" err="1">
                <a:latin typeface="Roobert" panose="020B0604020202020204" charset="0"/>
              </a:rPr>
              <a:t>section</a:t>
            </a:r>
            <a:r>
              <a:rPr lang="en-US" altLang="sr-Latn-RS" sz="3594" dirty="0">
                <a:latin typeface="Roobert" panose="020B0604020202020204" charset="0"/>
              </a:rPr>
              <a:t> of the poster. </a:t>
            </a:r>
            <a:endParaRPr lang="hr-HR" altLang="sr-Latn-RS" sz="3594" dirty="0">
              <a:latin typeface="Roobert" panose="020B060402020202020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results should be presented at the </a:t>
            </a:r>
            <a:r>
              <a:rPr lang="hr-HR" altLang="sr-Latn-RS" sz="3594" dirty="0" err="1">
                <a:latin typeface="Roobert" panose="020B0604020202020204" charset="0"/>
              </a:rPr>
              <a:t>level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reached</a:t>
            </a:r>
            <a:r>
              <a:rPr lang="hr-HR" altLang="sr-Latn-RS" sz="3594" dirty="0">
                <a:latin typeface="Roobert" panose="020B0604020202020204" charset="0"/>
              </a:rPr>
              <a:t>, </a:t>
            </a:r>
            <a:r>
              <a:rPr lang="hr-HR" altLang="sr-Latn-RS" sz="3594" dirty="0" err="1">
                <a:latin typeface="Roobert" panose="020B0604020202020204" charset="0"/>
              </a:rPr>
              <a:t>it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is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also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entirely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acceptable</a:t>
            </a:r>
            <a:r>
              <a:rPr lang="hr-HR" altLang="sr-Latn-RS" sz="3594" dirty="0">
                <a:latin typeface="Roobert" panose="020B0604020202020204" charset="0"/>
              </a:rPr>
              <a:t> to </a:t>
            </a:r>
            <a:r>
              <a:rPr lang="hr-HR" altLang="sr-Latn-RS" sz="3594" dirty="0" err="1">
                <a:latin typeface="Roobert" panose="020B0604020202020204" charset="0"/>
              </a:rPr>
              <a:t>have</a:t>
            </a:r>
            <a:r>
              <a:rPr lang="hr-HR" altLang="sr-Latn-RS" sz="3594" dirty="0">
                <a:latin typeface="Roobert" panose="020B0604020202020204" charset="0"/>
              </a:rPr>
              <a:t> (</a:t>
            </a:r>
            <a:r>
              <a:rPr lang="hr-HR" altLang="sr-Latn-RS" sz="3594" dirty="0" err="1">
                <a:latin typeface="Roobert" panose="020B0604020202020204" charset="0"/>
              </a:rPr>
              <a:t>only</a:t>
            </a:r>
            <a:r>
              <a:rPr lang="hr-HR" altLang="sr-Latn-RS" sz="3594" dirty="0">
                <a:latin typeface="Roobert" panose="020B0604020202020204" charset="0"/>
              </a:rPr>
              <a:t>)</a:t>
            </a:r>
            <a:r>
              <a:rPr lang="en-US" altLang="sr-Latn-RS" sz="3594" dirty="0">
                <a:latin typeface="Roobert" panose="020B0604020202020204" charset="0"/>
              </a:rPr>
              <a:t> preliminary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results</a:t>
            </a:r>
            <a:r>
              <a:rPr lang="hr-HR" altLang="sr-Latn-RS" sz="3594" dirty="0">
                <a:latin typeface="Roobert" panose="020B0604020202020204" charset="0"/>
              </a:rPr>
              <a:t>.</a:t>
            </a:r>
            <a:r>
              <a:rPr lang="en-US" altLang="sr-Latn-RS" sz="3594" dirty="0">
                <a:latin typeface="Roobert" panose="020B0604020202020204" charset="0"/>
              </a:rPr>
              <a:t> Graphs, tables, and images are recommended for presentation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results</a:t>
            </a:r>
            <a:r>
              <a:rPr lang="en-US" altLang="sr-Latn-RS" sz="3594" dirty="0">
                <a:latin typeface="Roobert" panose="020B0604020202020204" charset="0"/>
              </a:rPr>
              <a:t>.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If there are no results yet, </a:t>
            </a:r>
            <a:r>
              <a:rPr lang="hr-HR" altLang="sr-Latn-RS" sz="3594" dirty="0" err="1">
                <a:latin typeface="Roobert" panose="020B0604020202020204" charset="0"/>
              </a:rPr>
              <a:t>this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section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can be used to </a:t>
            </a:r>
            <a:r>
              <a:rPr lang="hr-HR" altLang="sr-Latn-RS" sz="3594" dirty="0" err="1">
                <a:latin typeface="Roobert" panose="020B0604020202020204" charset="0"/>
              </a:rPr>
              <a:t>describe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the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expected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or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planned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outcomes</a:t>
            </a:r>
            <a:r>
              <a:rPr lang="hr-HR" altLang="sr-Latn-RS" sz="3594" dirty="0">
                <a:latin typeface="Roobert" panose="020B0604020202020204" charset="0"/>
              </a:rPr>
              <a:t>. </a:t>
            </a:r>
          </a:p>
        </p:txBody>
      </p:sp>
      <p:cxnSp>
        <p:nvCxnSpPr>
          <p:cNvPr id="42" name="Straight Connector 52">
            <a:extLst>
              <a:ext uri="{FF2B5EF4-FFF2-40B4-BE49-F238E27FC236}">
                <a16:creationId xmlns:a16="http://schemas.microsoft.com/office/drawing/2014/main" id="{6835EB25-3493-4345-B85F-DF8961BE4A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692432" y="8588252"/>
            <a:ext cx="13703599" cy="0"/>
          </a:xfrm>
          <a:prstGeom prst="line">
            <a:avLst/>
          </a:prstGeom>
          <a:noFill/>
          <a:ln w="38100" algn="ctr">
            <a:solidFill>
              <a:srgbClr val="00003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3" name="Group 105">
            <a:extLst>
              <a:ext uri="{FF2B5EF4-FFF2-40B4-BE49-F238E27FC236}">
                <a16:creationId xmlns:a16="http://schemas.microsoft.com/office/drawing/2014/main" id="{F8DB41E6-0B02-426D-B09C-2FF7D609025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5186260"/>
              </p:ext>
            </p:extLst>
          </p:nvPr>
        </p:nvGraphicFramePr>
        <p:xfrm>
          <a:off x="15842230" y="25515122"/>
          <a:ext cx="12511942" cy="3794955"/>
        </p:xfrm>
        <a:graphic>
          <a:graphicData uri="http://schemas.openxmlformats.org/drawingml/2006/table">
            <a:tbl>
              <a:tblPr/>
              <a:tblGrid>
                <a:gridCol w="2503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9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3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9308">
                <a:tc gridSpan="5"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Numerical Results</a:t>
                      </a:r>
                      <a:endParaRPr kumimoji="0" lang="hr-HR" sz="3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obert" panose="020B0604020202020204" charset="0"/>
                      </a:endParaRPr>
                    </a:p>
                  </a:txBody>
                  <a:tcPr marL="91308" marR="91308"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308"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1,3</a:t>
                      </a:r>
                    </a:p>
                  </a:txBody>
                  <a:tcPr marL="91308" marR="91308"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-4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3,4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2,4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73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723"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3,4</a:t>
                      </a:r>
                    </a:p>
                  </a:txBody>
                  <a:tcPr marL="91308" marR="91308"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3,3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3,3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6,6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7,7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308"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8,8</a:t>
                      </a:r>
                    </a:p>
                  </a:txBody>
                  <a:tcPr marL="91308" marR="91308"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9,9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1,1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2,2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0,1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308"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0,1</a:t>
                      </a:r>
                    </a:p>
                  </a:txBody>
                  <a:tcPr marL="91308" marR="91308" marT="45653" marB="456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0,2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0,3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0,4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767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obert" panose="020B0604020202020204" charset="0"/>
                        </a:rPr>
                        <a:t>0,5</a:t>
                      </a:r>
                    </a:p>
                  </a:txBody>
                  <a:tcPr marL="91308" marR="91308" marT="45653" marB="456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110">
            <a:extLst>
              <a:ext uri="{FF2B5EF4-FFF2-40B4-BE49-F238E27FC236}">
                <a16:creationId xmlns:a16="http://schemas.microsoft.com/office/drawing/2014/main" id="{11E82509-402D-4EFA-BE3F-94CC51246B95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21958746"/>
              </p:ext>
            </p:extLst>
          </p:nvPr>
        </p:nvGraphicFramePr>
        <p:xfrm>
          <a:off x="15476052" y="13390398"/>
          <a:ext cx="6586484" cy="4535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114">
            <a:extLst>
              <a:ext uri="{FF2B5EF4-FFF2-40B4-BE49-F238E27FC236}">
                <a16:creationId xmlns:a16="http://schemas.microsoft.com/office/drawing/2014/main" id="{9B8B4492-508E-4459-AD9F-0841D60CD0B5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206648951"/>
              </p:ext>
            </p:extLst>
          </p:nvPr>
        </p:nvGraphicFramePr>
        <p:xfrm>
          <a:off x="22163989" y="13468068"/>
          <a:ext cx="6802071" cy="435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ext Box 39">
            <a:extLst>
              <a:ext uri="{FF2B5EF4-FFF2-40B4-BE49-F238E27FC236}">
                <a16:creationId xmlns:a16="http://schemas.microsoft.com/office/drawing/2014/main" id="{D0F8F5E1-B42C-4B10-84AE-A7C7C41C0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2864" y="17984409"/>
            <a:ext cx="8039380" cy="61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3395" b="1" dirty="0">
                <a:latin typeface="Roobert" panose="020B0604020202020204" charset="0"/>
              </a:rPr>
              <a:t>Example of </a:t>
            </a:r>
            <a:r>
              <a:rPr lang="hr-HR" altLang="sr-Latn-RS" sz="3395" b="1" dirty="0" err="1">
                <a:latin typeface="Roobert" panose="020B0604020202020204" charset="0"/>
              </a:rPr>
              <a:t>results</a:t>
            </a:r>
            <a:r>
              <a:rPr lang="hr-HR" altLang="sr-Latn-RS" sz="3395" b="1" dirty="0">
                <a:latin typeface="Roobert" panose="020B0604020202020204" charset="0"/>
              </a:rPr>
              <a:t> </a:t>
            </a:r>
            <a:r>
              <a:rPr lang="en-US" altLang="sr-Latn-RS" sz="3395" b="1" dirty="0">
                <a:latin typeface="Roobert" panose="020B0604020202020204" charset="0"/>
              </a:rPr>
              <a:t>shown in two graphs</a:t>
            </a:r>
            <a:endParaRPr lang="hr-HR" altLang="sr-Latn-RS" sz="3395" b="1" dirty="0">
              <a:latin typeface="Roobert" panose="020B0604020202020204" charset="0"/>
            </a:endParaRPr>
          </a:p>
        </p:txBody>
      </p:sp>
      <p:sp>
        <p:nvSpPr>
          <p:cNvPr id="46" name="Text Box 40">
            <a:extLst>
              <a:ext uri="{FF2B5EF4-FFF2-40B4-BE49-F238E27FC236}">
                <a16:creationId xmlns:a16="http://schemas.microsoft.com/office/drawing/2014/main" id="{2404D029-FE07-46C9-8D9F-21B877560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54" y="23934689"/>
            <a:ext cx="13201050" cy="113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3395" b="1" dirty="0">
                <a:latin typeface="Roobert" panose="020B0604020202020204" charset="0"/>
              </a:rPr>
              <a:t>This is another graphical representation</a:t>
            </a:r>
            <a:r>
              <a:rPr lang="hr-HR" altLang="sr-Latn-RS" sz="3395" b="1" dirty="0">
                <a:latin typeface="Roobert" panose="020B0604020202020204" charset="0"/>
              </a:rPr>
              <a:t>;</a:t>
            </a:r>
            <a:r>
              <a:rPr lang="en-US" altLang="sr-Latn-RS" sz="3395" b="1" dirty="0">
                <a:latin typeface="Roobert" panose="020B0604020202020204" charset="0"/>
              </a:rPr>
              <a:t> only the most important</a:t>
            </a:r>
            <a:br>
              <a:rPr lang="en-US" altLang="sr-Latn-RS" sz="3395" b="1" dirty="0">
                <a:latin typeface="Roobert" panose="020B0604020202020204" charset="0"/>
              </a:rPr>
            </a:br>
            <a:r>
              <a:rPr lang="en-US" altLang="sr-Latn-RS" sz="3395" b="1" dirty="0">
                <a:latin typeface="Roobert" panose="020B0604020202020204" charset="0"/>
              </a:rPr>
              <a:t>results are shown to make the graph larger</a:t>
            </a:r>
            <a:endParaRPr lang="hr-HR" altLang="sr-Latn-RS" sz="3395" b="1" dirty="0">
              <a:latin typeface="Roobert" panose="020B0604020202020204" charset="0"/>
            </a:endParaRPr>
          </a:p>
        </p:txBody>
      </p:sp>
      <p:graphicFrame>
        <p:nvGraphicFramePr>
          <p:cNvPr id="2" name="Object 118">
            <a:extLst>
              <a:ext uri="{FF2B5EF4-FFF2-40B4-BE49-F238E27FC236}">
                <a16:creationId xmlns:a16="http://schemas.microsoft.com/office/drawing/2014/main" id="{8C804878-1CEC-4569-A14B-26FD1F7F0D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989963"/>
              </p:ext>
            </p:extLst>
          </p:nvPr>
        </p:nvGraphicFramePr>
        <p:xfrm>
          <a:off x="16986741" y="18907911"/>
          <a:ext cx="9683260" cy="480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9" name="Rectangle 42">
            <a:extLst>
              <a:ext uri="{FF2B5EF4-FFF2-40B4-BE49-F238E27FC236}">
                <a16:creationId xmlns:a16="http://schemas.microsoft.com/office/drawing/2014/main" id="{C700E51D-0076-415D-96A6-7039F60D7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4084" y="29714308"/>
            <a:ext cx="12941529" cy="119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594" dirty="0">
                <a:latin typeface="Roobert" panose="020B0604020202020204" charset="0"/>
              </a:rPr>
              <a:t>Th</a:t>
            </a:r>
            <a:r>
              <a:rPr lang="en-US" altLang="sr-Latn-RS" sz="3594" dirty="0">
                <a:latin typeface="Roobert" panose="020B0604020202020204" charset="0"/>
              </a:rPr>
              <a:t>e results </a:t>
            </a:r>
            <a:r>
              <a:rPr lang="hr-HR" altLang="sr-Latn-RS" sz="3594" dirty="0" err="1">
                <a:latin typeface="Roobert" panose="020B0604020202020204" charset="0"/>
              </a:rPr>
              <a:t>section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should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also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include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the interpretation and evaluation </a:t>
            </a:r>
            <a:r>
              <a:rPr lang="hr-HR" altLang="sr-Latn-RS" sz="3594" dirty="0" err="1">
                <a:latin typeface="Roobert" panose="020B0604020202020204" charset="0"/>
              </a:rPr>
              <a:t>of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the </a:t>
            </a:r>
            <a:r>
              <a:rPr lang="hr-HR" altLang="sr-Latn-RS" sz="3594" dirty="0" err="1">
                <a:latin typeface="Roobert" panose="020B0604020202020204" charset="0"/>
              </a:rPr>
              <a:t>results</a:t>
            </a:r>
            <a:r>
              <a:rPr lang="en-US" altLang="sr-Latn-RS" sz="3594" dirty="0">
                <a:latin typeface="Roobert" panose="020B0604020202020204" charset="0"/>
              </a:rPr>
              <a:t>.</a:t>
            </a:r>
            <a:endParaRPr lang="hr-HR" altLang="sr-Latn-RS" sz="3594" dirty="0">
              <a:latin typeface="Roobert" panose="020B0604020202020204" charset="0"/>
            </a:endParaRPr>
          </a:p>
        </p:txBody>
      </p:sp>
      <p:sp>
        <p:nvSpPr>
          <p:cNvPr id="50" name="Text Box 13">
            <a:extLst>
              <a:ext uri="{FF2B5EF4-FFF2-40B4-BE49-F238E27FC236}">
                <a16:creationId xmlns:a16="http://schemas.microsoft.com/office/drawing/2014/main" id="{2DD1407F-E0D9-4FAA-B071-DF3DB324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4081" y="31867788"/>
            <a:ext cx="13751947" cy="279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5. </a:t>
            </a:r>
            <a:r>
              <a:rPr lang="en-US" altLang="sr-Latn-RS" sz="4793" b="1" dirty="0">
                <a:solidFill>
                  <a:srgbClr val="00003F"/>
                </a:solidFill>
                <a:latin typeface="Roobert" panose="020B0604020202020204" charset="0"/>
              </a:rPr>
              <a:t>Conclusion</a:t>
            </a:r>
            <a:endParaRPr lang="hr-HR" altLang="sr-Latn-RS" sz="4793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997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3594" dirty="0" err="1">
                <a:latin typeface="Roobert" panose="020B0604020202020204" charset="0"/>
              </a:rPr>
              <a:t>This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section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should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hr-HR" altLang="sr-Latn-RS" sz="3594" dirty="0" err="1">
                <a:latin typeface="Roobert" panose="020B0604020202020204" charset="0"/>
              </a:rPr>
              <a:t>summarize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and assess the </a:t>
            </a:r>
            <a:r>
              <a:rPr lang="hr-HR" altLang="sr-Latn-RS" sz="3594" dirty="0" err="1">
                <a:latin typeface="Roobert" panose="020B0604020202020204" charset="0"/>
              </a:rPr>
              <a:t>research</a:t>
            </a:r>
            <a:r>
              <a:rPr lang="hr-HR" altLang="sr-Latn-RS" sz="3594" dirty="0">
                <a:latin typeface="Roobert" panose="020B0604020202020204" charset="0"/>
              </a:rPr>
              <a:t> </a:t>
            </a:r>
            <a:r>
              <a:rPr lang="en-US" altLang="sr-Latn-RS" sz="3594" dirty="0">
                <a:latin typeface="Roobert" panose="020B0604020202020204" charset="0"/>
              </a:rPr>
              <a:t>results. It may also outline the ideas for future work.</a:t>
            </a:r>
            <a:endParaRPr lang="hr-HR" altLang="sr-Latn-RS" sz="3594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r-HR" altLang="sr-Latn-RS" sz="3594" dirty="0">
              <a:latin typeface="Roobert" panose="020B0604020202020204" charset="0"/>
            </a:endParaRPr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7405F53A-FEDB-6197-5B68-CF739DD915F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65585" y="17781145"/>
            <a:ext cx="13475401" cy="0"/>
          </a:xfrm>
          <a:prstGeom prst="line">
            <a:avLst/>
          </a:prstGeom>
          <a:noFill/>
          <a:ln w="38100" algn="ctr">
            <a:solidFill>
              <a:srgbClr val="00003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174418F1-EDE0-1EAC-1F47-85DA98C775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65585" y="21392020"/>
            <a:ext cx="13475401" cy="0"/>
          </a:xfrm>
          <a:prstGeom prst="line">
            <a:avLst/>
          </a:prstGeom>
          <a:noFill/>
          <a:ln w="38100" algn="ctr">
            <a:solidFill>
              <a:srgbClr val="00003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52">
            <a:extLst>
              <a:ext uri="{FF2B5EF4-FFF2-40B4-BE49-F238E27FC236}">
                <a16:creationId xmlns:a16="http://schemas.microsoft.com/office/drawing/2014/main" id="{8A913D40-5333-6067-2186-0E6C46661C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692432" y="32802808"/>
            <a:ext cx="13703599" cy="0"/>
          </a:xfrm>
          <a:prstGeom prst="line">
            <a:avLst/>
          </a:prstGeom>
          <a:noFill/>
          <a:ln w="38100" algn="ctr">
            <a:solidFill>
              <a:srgbClr val="00003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">
            <a:extLst>
              <a:ext uri="{FF2B5EF4-FFF2-40B4-BE49-F238E27FC236}">
                <a16:creationId xmlns:a16="http://schemas.microsoft.com/office/drawing/2014/main" id="{83DD05D3-382E-DFF1-519B-9103E48D2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777" y="39802275"/>
            <a:ext cx="10298176" cy="194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Acknowledgment</a:t>
            </a:r>
            <a:endParaRPr lang="hr-HR" altLang="sr-Latn-RS" sz="2828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707" b="1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r-Latn-RS" sz="2828" dirty="0">
                <a:latin typeface="Roobert" panose="020B0604020202020204" charset="0"/>
              </a:rPr>
              <a:t>Project acknowledgement and the project logo can be </a:t>
            </a:r>
            <a:r>
              <a:rPr lang="hr-HR" altLang="sr-Latn-RS" sz="2828" dirty="0" err="1">
                <a:latin typeface="Roobert" panose="020B0604020202020204" charset="0"/>
              </a:rPr>
              <a:t>placed</a:t>
            </a:r>
            <a:r>
              <a:rPr lang="hr-HR" altLang="sr-Latn-RS" sz="2828" dirty="0">
                <a:latin typeface="Roobert" panose="020B0604020202020204" charset="0"/>
              </a:rPr>
              <a:t> </a:t>
            </a:r>
            <a:r>
              <a:rPr lang="en-US" altLang="sr-Latn-RS" sz="2828" dirty="0">
                <a:latin typeface="Roobert" panose="020B0604020202020204" charset="0"/>
              </a:rPr>
              <a:t>here. If not</a:t>
            </a:r>
            <a:r>
              <a:rPr lang="hr-HR" altLang="sr-Latn-RS" sz="2828" dirty="0">
                <a:latin typeface="Roobert" panose="020B0604020202020204" charset="0"/>
              </a:rPr>
              <a:t> </a:t>
            </a:r>
            <a:r>
              <a:rPr lang="hr-HR" altLang="sr-Latn-RS" sz="2828" dirty="0" err="1">
                <a:latin typeface="Roobert" panose="020B0604020202020204" charset="0"/>
              </a:rPr>
              <a:t>required</a:t>
            </a:r>
            <a:r>
              <a:rPr lang="en-US" altLang="sr-Latn-RS" sz="2828" dirty="0">
                <a:latin typeface="Roobert" panose="020B0604020202020204" charset="0"/>
              </a:rPr>
              <a:t>, this </a:t>
            </a:r>
            <a:r>
              <a:rPr lang="hr-HR" altLang="sr-Latn-RS" sz="2828" dirty="0" err="1">
                <a:latin typeface="Roobert" panose="020B0604020202020204" charset="0"/>
              </a:rPr>
              <a:t>section</a:t>
            </a:r>
            <a:r>
              <a:rPr lang="hr-HR" altLang="sr-Latn-RS" sz="2828" dirty="0">
                <a:latin typeface="Roobert" panose="020B0604020202020204" charset="0"/>
              </a:rPr>
              <a:t> </a:t>
            </a:r>
            <a:r>
              <a:rPr lang="en-US" altLang="sr-Latn-RS" sz="2828" dirty="0">
                <a:latin typeface="Roobert" panose="020B0604020202020204" charset="0"/>
              </a:rPr>
              <a:t>can be </a:t>
            </a:r>
            <a:r>
              <a:rPr lang="hr-HR" altLang="sr-Latn-RS" sz="2828" dirty="0" err="1">
                <a:latin typeface="Roobert" panose="020B0604020202020204" charset="0"/>
              </a:rPr>
              <a:t>removed</a:t>
            </a:r>
            <a:r>
              <a:rPr lang="hr-HR" altLang="sr-Latn-RS" sz="2828" dirty="0">
                <a:latin typeface="Roobert" panose="020B0604020202020204" charset="0"/>
              </a:rPr>
              <a:t>.</a:t>
            </a:r>
            <a:endParaRPr lang="en-US" altLang="sr-Latn-RS" sz="2828" dirty="0"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sr-Latn-RS" sz="2828" b="1" dirty="0">
              <a:latin typeface="Roobert" panose="020B060402020202020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F0A20E-EE80-A202-B9FB-0085A66B06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597" y="41399139"/>
            <a:ext cx="4060192" cy="1146508"/>
          </a:xfrm>
          <a:prstGeom prst="rect">
            <a:avLst/>
          </a:prstGeom>
        </p:spPr>
      </p:pic>
      <p:sp>
        <p:nvSpPr>
          <p:cNvPr id="17" name="Text Box 8">
            <a:extLst>
              <a:ext uri="{FF2B5EF4-FFF2-40B4-BE49-F238E27FC236}">
                <a16:creationId xmlns:a16="http://schemas.microsoft.com/office/drawing/2014/main" id="{462FEE04-00C5-87FC-52DD-F03C623F2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0216" y="39734412"/>
            <a:ext cx="8573816" cy="10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671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71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References</a:t>
            </a:r>
            <a:r>
              <a:rPr lang="hr-HR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 (</a:t>
            </a:r>
            <a:r>
              <a:rPr lang="hr-HR" altLang="sr-Latn-RS" sz="2828" b="1" dirty="0" err="1">
                <a:solidFill>
                  <a:srgbClr val="00003F"/>
                </a:solidFill>
                <a:latin typeface="Roobert" panose="020B0604020202020204" charset="0"/>
              </a:rPr>
              <a:t>in</a:t>
            </a:r>
            <a:r>
              <a:rPr lang="hr-HR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 APA </a:t>
            </a:r>
            <a:r>
              <a:rPr lang="hr-HR" altLang="sr-Latn-RS" sz="2828" b="1" dirty="0" err="1">
                <a:solidFill>
                  <a:srgbClr val="00003F"/>
                </a:solidFill>
                <a:latin typeface="Roobert" panose="020B0604020202020204" charset="0"/>
              </a:rPr>
              <a:t>stayle</a:t>
            </a:r>
            <a:r>
              <a:rPr lang="hr-HR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)</a:t>
            </a:r>
            <a:endParaRPr lang="en-GB" altLang="sr-Latn-RS" sz="2828" b="1" dirty="0">
              <a:solidFill>
                <a:srgbClr val="00003F"/>
              </a:solidFill>
              <a:latin typeface="Roobert" panose="020B060402020202020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707" b="1" dirty="0">
              <a:latin typeface="Roobert" panose="020B060402020202020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828" dirty="0">
                <a:latin typeface="Roobert" panose="020B0604020202020204" charset="0"/>
              </a:rPr>
              <a:t>[</a:t>
            </a:r>
            <a:r>
              <a:rPr lang="hr-HR" altLang="sr-Latn-RS" sz="2828" dirty="0" err="1">
                <a:latin typeface="Roobert" panose="020B0604020202020204" charset="0"/>
              </a:rPr>
              <a:t>Surname</a:t>
            </a:r>
            <a:r>
              <a:rPr lang="hr-HR" altLang="sr-Latn-RS" sz="2828" dirty="0">
                <a:latin typeface="Roobert" panose="020B0604020202020204" charset="0"/>
              </a:rPr>
              <a:t>, N. (2024). Title. </a:t>
            </a:r>
            <a:r>
              <a:rPr lang="hr-HR" altLang="sr-Latn-RS" sz="2828" i="1" dirty="0">
                <a:latin typeface="Roobert" panose="020B0604020202020204" charset="0"/>
              </a:rPr>
              <a:t>Journal</a:t>
            </a:r>
            <a:r>
              <a:rPr lang="hr-HR" altLang="sr-Latn-RS" sz="2828" dirty="0">
                <a:latin typeface="Roobert" panose="020B0604020202020204" charset="0"/>
              </a:rPr>
              <a:t>, X(X), 0 – 0.</a:t>
            </a:r>
            <a:endParaRPr lang="en-GB" altLang="sr-Latn-RS" sz="2828" dirty="0">
              <a:latin typeface="Roobert" panose="020B060402020202020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603341-27CB-9570-A3BF-11E04062114E}"/>
              </a:ext>
            </a:extLst>
          </p:cNvPr>
          <p:cNvSpPr txBox="1"/>
          <p:nvPr/>
        </p:nvSpPr>
        <p:spPr>
          <a:xfrm>
            <a:off x="22087155" y="39802271"/>
            <a:ext cx="4213615" cy="636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r-Latn-RS" sz="2828" b="1" dirty="0">
                <a:solidFill>
                  <a:srgbClr val="00003F"/>
                </a:solidFill>
                <a:latin typeface="Roobert" panose="020B0604020202020204" charset="0"/>
              </a:rPr>
              <a:t>Contact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707" b="1" dirty="0">
              <a:latin typeface="Roobert" panose="020B060402020202020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3E1C39-BD23-9BBF-004F-E9D4C05C015C}"/>
              </a:ext>
            </a:extLst>
          </p:cNvPr>
          <p:cNvSpPr txBox="1"/>
          <p:nvPr/>
        </p:nvSpPr>
        <p:spPr>
          <a:xfrm>
            <a:off x="23940177" y="40333522"/>
            <a:ext cx="5455854" cy="1833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828" dirty="0" err="1">
                <a:latin typeface="Roobert" panose="020B0604020202020204" charset="0"/>
              </a:rPr>
              <a:t>Presenter’s</a:t>
            </a:r>
            <a:r>
              <a:rPr lang="hr-HR" altLang="sr-Latn-RS" sz="2828" dirty="0">
                <a:latin typeface="Roobert" panose="020B0604020202020204" charset="0"/>
              </a:rPr>
              <a:t> (</a:t>
            </a:r>
            <a:r>
              <a:rPr lang="hr-HR" altLang="sr-Latn-RS" sz="2828" dirty="0" err="1">
                <a:latin typeface="Roobert" panose="020B0604020202020204" charset="0"/>
              </a:rPr>
              <a:t>main</a:t>
            </a:r>
            <a:r>
              <a:rPr lang="hr-HR" altLang="sr-Latn-RS" sz="2828" dirty="0">
                <a:latin typeface="Roobert" panose="020B0604020202020204" charset="0"/>
              </a:rPr>
              <a:t> </a:t>
            </a:r>
            <a:r>
              <a:rPr lang="hr-HR" altLang="sr-Latn-RS" sz="2828" dirty="0" err="1">
                <a:latin typeface="Roobert" panose="020B0604020202020204" charset="0"/>
              </a:rPr>
              <a:t>autohor’s</a:t>
            </a:r>
            <a:r>
              <a:rPr lang="hr-HR" altLang="sr-Latn-RS" sz="2828" dirty="0">
                <a:latin typeface="Roobert" panose="020B0604020202020204" charset="0"/>
              </a:rPr>
              <a:t>) </a:t>
            </a:r>
            <a:r>
              <a:rPr lang="en-US" altLang="sr-Latn-RS" sz="2828" dirty="0">
                <a:latin typeface="Roobert" panose="020B0604020202020204" charset="0"/>
              </a:rPr>
              <a:t>name and surname, {title}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828" dirty="0">
                <a:latin typeface="Roobert" panose="020B0604020202020204" charset="0"/>
              </a:rPr>
              <a:t>name.surname@sois-ft.hr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2828" dirty="0">
                <a:latin typeface="Roobert" panose="020B0604020202020204" charset="0"/>
              </a:rPr>
              <a:t>Tel. </a:t>
            </a:r>
            <a:r>
              <a:rPr lang="hr-HR" altLang="sr-Latn-RS" sz="2828" dirty="0" err="1">
                <a:latin typeface="Roobert" panose="020B0604020202020204" charset="0"/>
              </a:rPr>
              <a:t>number</a:t>
            </a:r>
            <a:endParaRPr lang="en-GB" altLang="sr-Latn-RS" sz="2828" dirty="0">
              <a:latin typeface="Roobert" panose="020B0604020202020204" charset="0"/>
            </a:endParaRPr>
          </a:p>
        </p:txBody>
      </p:sp>
      <p:pic>
        <p:nvPicPr>
          <p:cNvPr id="1026" name="Picture 2" descr="Blank Profile Picture Mystery Man - Free vector graphic on Pixabay">
            <a:extLst>
              <a:ext uri="{FF2B5EF4-FFF2-40B4-BE49-F238E27FC236}">
                <a16:creationId xmlns:a16="http://schemas.microsoft.com/office/drawing/2014/main" id="{0CCAE541-169D-9A7C-6563-D0F17BD62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752808" y="40374257"/>
            <a:ext cx="2025233" cy="202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834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4A78737296D44B9C0FDA063D431BDD" ma:contentTypeVersion="12" ma:contentTypeDescription="Stvaranje novog dokumenta." ma:contentTypeScope="" ma:versionID="5505016d88c2a2c2e94c43cb1a42ccef">
  <xsd:schema xmlns:xsd="http://www.w3.org/2001/XMLSchema" xmlns:xs="http://www.w3.org/2001/XMLSchema" xmlns:p="http://schemas.microsoft.com/office/2006/metadata/properties" xmlns:ns2="6a5cec3c-b857-4d55-a661-1a8fdc8fcb3c" xmlns:ns3="37ec1f5e-67c4-41fc-8f61-d37ccb2c36a1" targetNamespace="http://schemas.microsoft.com/office/2006/metadata/properties" ma:root="true" ma:fieldsID="d67f394a37e9e525bab642c8b2e81708" ns2:_="" ns3:_="">
    <xsd:import namespace="6a5cec3c-b857-4d55-a661-1a8fdc8fcb3c"/>
    <xsd:import namespace="37ec1f5e-67c4-41fc-8f61-d37ccb2c3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cec3c-b857-4d55-a661-1a8fdc8fc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c1f5e-67c4-41fc-8f61-d37ccb2c3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415405-C47D-474E-BB59-AB78D09733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91A888-8BB3-457D-99C0-69C43DBFAC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5cec3c-b857-4d55-a661-1a8fdc8fcb3c"/>
    <ds:schemaRef ds:uri="37ec1f5e-67c4-41fc-8f61-d37ccb2c36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F99330-6DFC-42B9-88BD-0AF158D5FEC7}">
  <ds:schemaRefs>
    <ds:schemaRef ds:uri="http://schemas.microsoft.com/office/2006/documentManagement/types"/>
    <ds:schemaRef ds:uri="http://www.w3.org/XML/1998/namespace"/>
    <ds:schemaRef ds:uri="http://purl.org/dc/elements/1.1/"/>
    <ds:schemaRef ds:uri="37ec1f5e-67c4-41fc-8f61-d37ccb2c36a1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6a5cec3c-b857-4d55-a661-1a8fdc8fcb3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8042</TotalTime>
  <Words>592</Words>
  <Application>Microsoft Office PowerPoint</Application>
  <PresentationFormat>Prilagođeno</PresentationFormat>
  <Paragraphs>73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Calibri Light</vt:lpstr>
      <vt:lpstr>Arial</vt:lpstr>
      <vt:lpstr>Calibri</vt:lpstr>
      <vt:lpstr>Roobert</vt:lpstr>
      <vt:lpstr>Office Theme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Dražen Smiljanić</cp:lastModifiedBy>
  <cp:revision>140</cp:revision>
  <cp:lastPrinted>2025-02-24T10:16:01Z</cp:lastPrinted>
  <dcterms:created xsi:type="dcterms:W3CDTF">2018-10-15T17:39:00Z</dcterms:created>
  <dcterms:modified xsi:type="dcterms:W3CDTF">2025-02-26T13:00:05Z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0x0101005F4A78737296D44B9C0FDA063D431BDD</vt:lpwstr>
  </property>
</Properties>
</file>